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6858000" cx="9144000"/>
  <p:notesSz cx="6858000" cy="9144000"/>
  <p:embeddedFontLst>
    <p:embeddedFont>
      <p:font typeface="Roboto"/>
      <p:regular r:id="rId25"/>
      <p:bold r:id="rId26"/>
      <p:italic r:id="rId27"/>
      <p:boldItalic r:id="rId28"/>
    </p:embeddedFont>
    <p:embeddedFont>
      <p:font typeface="PT Sans"/>
      <p:regular r:id="rId29"/>
      <p:bold r:id="rId30"/>
      <p:italic r:id="rId31"/>
      <p:boldItalic r:id="rId32"/>
    </p:embeddedFont>
    <p:embeddedFont>
      <p:font typeface="Merriweather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41368D5-AC31-4C75-B47F-1940DCAF5EA8}">
  <a:tblStyle styleId="{141368D5-AC31-4C75-B47F-1940DCAF5EA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bold.fntdata"/><Relationship Id="rId25" Type="http://schemas.openxmlformats.org/officeDocument/2006/relationships/font" Target="fonts/Roboto-regular.fntdata"/><Relationship Id="rId28" Type="http://schemas.openxmlformats.org/officeDocument/2006/relationships/font" Target="fonts/Roboto-boldItalic.fntdata"/><Relationship Id="rId27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TSans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TSans-italic.fntdata"/><Relationship Id="rId30" Type="http://schemas.openxmlformats.org/officeDocument/2006/relationships/font" Target="fonts/PTSans-bold.fntdata"/><Relationship Id="rId11" Type="http://schemas.openxmlformats.org/officeDocument/2006/relationships/slide" Target="slides/slide6.xml"/><Relationship Id="rId33" Type="http://schemas.openxmlformats.org/officeDocument/2006/relationships/font" Target="fonts/Merriweather-regular.fntdata"/><Relationship Id="rId10" Type="http://schemas.openxmlformats.org/officeDocument/2006/relationships/slide" Target="slides/slide5.xml"/><Relationship Id="rId32" Type="http://schemas.openxmlformats.org/officeDocument/2006/relationships/font" Target="fonts/PTSans-boldItalic.fntdata"/><Relationship Id="rId13" Type="http://schemas.openxmlformats.org/officeDocument/2006/relationships/slide" Target="slides/slide8.xml"/><Relationship Id="rId35" Type="http://schemas.openxmlformats.org/officeDocument/2006/relationships/font" Target="fonts/Merriweather-italic.fntdata"/><Relationship Id="rId12" Type="http://schemas.openxmlformats.org/officeDocument/2006/relationships/slide" Target="slides/slide7.xml"/><Relationship Id="rId34" Type="http://schemas.openxmlformats.org/officeDocument/2006/relationships/font" Target="fonts/Merriweather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font" Target="fonts/Merriweather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d2d4a790d8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d2d4a790d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gd2d4a790d8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d2d4a790d8_0_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d2d4a790d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d2d4a790d8_0_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d2d4a790d8_0_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d2d4a790d8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gd2d4a790d8_0_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cc61cda60c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cc61cda60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7 min</a:t>
            </a:r>
            <a:endParaRPr/>
          </a:p>
        </p:txBody>
      </p:sp>
      <p:sp>
        <p:nvSpPr>
          <p:cNvPr id="161" name="Google Shape;161;gcc61cda60c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cc61cda60c_0_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cc61cda60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cc61cda60c_0_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cdde4b945c_0_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cdde4b945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gcdde4b945c_0_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cc61cda60c_0_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cc61cda60c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gcc61cda60c_0_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cdde4b945c_0_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cdde4b945c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gcdde4b945c_0_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cdde4b945c_0_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cdde4b945c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gcdde4b945c_0_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cf3d300746_0_7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cf3d300746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gcf3d300746_0_7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cf3d300746_0_6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cf3d300746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 min introduction each</a:t>
            </a:r>
            <a:br>
              <a:rPr lang="en-US"/>
            </a:br>
            <a:r>
              <a:rPr lang="en-US"/>
              <a:t>  Jay introduce first</a:t>
            </a:r>
            <a:br>
              <a:rPr lang="en-US"/>
            </a:br>
            <a:r>
              <a:rPr lang="en-US"/>
              <a:t>  Joanna introduce herself</a:t>
            </a:r>
            <a:br>
              <a:rPr lang="en-US"/>
            </a:br>
            <a:r>
              <a:rPr lang="en-US"/>
              <a:t>Rachelle introduce herself and keep talking through her presentation</a:t>
            </a:r>
            <a:br>
              <a:rPr lang="en-US"/>
            </a:br>
            <a:br>
              <a:rPr lang="en-US"/>
            </a:br>
            <a:r>
              <a:rPr lang="en-US"/>
              <a:t>Introduction:  Background (practitioner), </a:t>
            </a:r>
            <a:endParaRPr/>
          </a:p>
        </p:txBody>
      </p:sp>
      <p:sp>
        <p:nvSpPr>
          <p:cNvPr id="80" name="Google Shape;80;gcf3d300746_0_6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cdde4b945c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cdde4b945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Rachelle.</a:t>
            </a:r>
            <a:endParaRPr/>
          </a:p>
        </p:txBody>
      </p:sp>
      <p:sp>
        <p:nvSpPr>
          <p:cNvPr id="87" name="Google Shape;87;gcdde4b945c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cf3d300746_0_2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cf3d300746_0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7 min</a:t>
            </a:r>
            <a:endParaRPr/>
          </a:p>
        </p:txBody>
      </p:sp>
      <p:sp>
        <p:nvSpPr>
          <p:cNvPr id="93" name="Google Shape;93;gcf3d300746_0_22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d306473252_4_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d306473252_4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7 min</a:t>
            </a:r>
            <a:endParaRPr/>
          </a:p>
        </p:txBody>
      </p:sp>
      <p:sp>
        <p:nvSpPr>
          <p:cNvPr id="102" name="Google Shape;102;gd306473252_4_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d306473252_4_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d306473252_4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7 min</a:t>
            </a:r>
            <a:endParaRPr/>
          </a:p>
        </p:txBody>
      </p:sp>
      <p:sp>
        <p:nvSpPr>
          <p:cNvPr id="113" name="Google Shape;113;gd306473252_4_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cd4558194e_0_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cd4558194e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gcd4558194e_0_2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cd4558194e_0_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cd4558194e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7 min</a:t>
            </a:r>
            <a:endParaRPr/>
          </a:p>
        </p:txBody>
      </p:sp>
      <p:sp>
        <p:nvSpPr>
          <p:cNvPr id="129" name="Google Shape;129;gcd4558194e_0_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cd4558194e_0_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cd4558194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7 min</a:t>
            </a:r>
            <a:endParaRPr/>
          </a:p>
        </p:txBody>
      </p:sp>
      <p:sp>
        <p:nvSpPr>
          <p:cNvPr id="135" name="Google Shape;135;gcd4558194e_0_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/>
          <p:nvPr/>
        </p:nvSpPr>
        <p:spPr>
          <a:xfrm>
            <a:off x="-125" y="0"/>
            <a:ext cx="9144250" cy="5863987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5" name="Google Shape;15;p2"/>
          <p:cNvSpPr txBox="1"/>
          <p:nvPr>
            <p:ph type="ctrTitle"/>
          </p:nvPr>
        </p:nvSpPr>
        <p:spPr>
          <a:xfrm>
            <a:off x="311700" y="719633"/>
            <a:ext cx="8520600" cy="17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311700" y="2504747"/>
            <a:ext cx="4242600" cy="98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/>
          <p:nvPr>
            <p:ph hasCustomPrompt="1" type="title"/>
          </p:nvPr>
        </p:nvSpPr>
        <p:spPr>
          <a:xfrm>
            <a:off x="311750" y="1108233"/>
            <a:ext cx="5334900" cy="165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/>
          <p:nvPr>
            <p:ph idx="1" type="body"/>
          </p:nvPr>
        </p:nvSpPr>
        <p:spPr>
          <a:xfrm>
            <a:off x="311700" y="2828567"/>
            <a:ext cx="5334900" cy="125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61" name="Google Shape;61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Content" type="obj">
  <p:cSld name="OBJECT">
    <p:bg>
      <p:bgPr>
        <a:solidFill>
          <a:srgbClr val="1D5527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/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T Sans"/>
              <a:buNone/>
              <a:defRPr b="1" i="0" sz="4800" u="none" cap="none" strike="noStrik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/>
        </p:txBody>
      </p:sp>
      <p:sp>
        <p:nvSpPr>
          <p:cNvPr id="66" name="Google Shape;66;p13"/>
          <p:cNvSpPr txBox="1"/>
          <p:nvPr>
            <p:ph idx="1" type="body"/>
          </p:nvPr>
        </p:nvSpPr>
        <p:spPr>
          <a:xfrm>
            <a:off x="457200" y="1600201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406400" lvl="1" marL="914400" marR="0" rtl="0" algn="l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381000" lvl="2" marL="1371600" marR="0" rtl="0" algn="l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355600" lvl="3" marL="1828800" marR="0" rtl="0" algn="l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355600" lvl="4" marL="2286000" marR="0" rtl="0" algn="l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355600" lvl="5" marL="274320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13"/>
          <p:cNvSpPr txBox="1"/>
          <p:nvPr>
            <p:ph idx="10" type="dt"/>
          </p:nvPr>
        </p:nvSpPr>
        <p:spPr>
          <a:xfrm>
            <a:off x="457200" y="635635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3"/>
          <p:cNvSpPr txBox="1"/>
          <p:nvPr>
            <p:ph idx="12" type="sldNum"/>
          </p:nvPr>
        </p:nvSpPr>
        <p:spPr>
          <a:xfrm>
            <a:off x="6553200" y="635635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GMU_M_Rev [Converted].eps" id="69" name="Google Shape;69;p13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>
            <a:off x="-2401887" y="-412540"/>
            <a:ext cx="8421687" cy="88874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SSigReverse.eps" id="70" name="Google Shape;7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4778" y="6219398"/>
            <a:ext cx="1883834" cy="502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>
            <a:off x="0" y="64132"/>
            <a:ext cx="9144250" cy="5863987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20" name="Google Shape;20;p3"/>
          <p:cNvSpPr/>
          <p:nvPr/>
        </p:nvSpPr>
        <p:spPr>
          <a:xfrm>
            <a:off x="0" y="0"/>
            <a:ext cx="9144250" cy="5863987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21" name="Google Shape;21;p3"/>
          <p:cNvSpPr txBox="1"/>
          <p:nvPr>
            <p:ph type="title"/>
          </p:nvPr>
        </p:nvSpPr>
        <p:spPr>
          <a:xfrm>
            <a:off x="311700" y="719633"/>
            <a:ext cx="8520600" cy="17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4314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4"/>
          <p:cNvSpPr/>
          <p:nvPr/>
        </p:nvSpPr>
        <p:spPr>
          <a:xfrm>
            <a:off x="0" y="58833"/>
            <a:ext cx="4313625" cy="5865687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6" name="Google Shape;26;p4"/>
          <p:cNvSpPr/>
          <p:nvPr/>
        </p:nvSpPr>
        <p:spPr>
          <a:xfrm>
            <a:off x="-125" y="0"/>
            <a:ext cx="4316900" cy="5860653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25" y="667900"/>
            <a:ext cx="3706500" cy="334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4644675" y="667900"/>
            <a:ext cx="4166400" cy="54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/>
          <p:nvPr/>
        </p:nvSpPr>
        <p:spPr>
          <a:xfrm>
            <a:off x="0" y="0"/>
            <a:ext cx="9144000" cy="170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5"/>
          <p:cNvSpPr txBox="1"/>
          <p:nvPr>
            <p:ph type="title"/>
          </p:nvPr>
        </p:nvSpPr>
        <p:spPr>
          <a:xfrm>
            <a:off x="311725" y="667900"/>
            <a:ext cx="8520600" cy="83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311700" y="2007600"/>
            <a:ext cx="3999900" cy="410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4832400" y="2007600"/>
            <a:ext cx="3999900" cy="410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/>
          <p:nvPr/>
        </p:nvSpPr>
        <p:spPr>
          <a:xfrm>
            <a:off x="0" y="0"/>
            <a:ext cx="9144000" cy="170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6"/>
          <p:cNvSpPr txBox="1"/>
          <p:nvPr>
            <p:ph type="title"/>
          </p:nvPr>
        </p:nvSpPr>
        <p:spPr>
          <a:xfrm>
            <a:off x="311725" y="667900"/>
            <a:ext cx="8520600" cy="83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/>
          <p:nvPr/>
        </p:nvSpPr>
        <p:spPr>
          <a:xfrm>
            <a:off x="0" y="0"/>
            <a:ext cx="37644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7"/>
          <p:cNvSpPr txBox="1"/>
          <p:nvPr>
            <p:ph type="title"/>
          </p:nvPr>
        </p:nvSpPr>
        <p:spPr>
          <a:xfrm>
            <a:off x="311725" y="667900"/>
            <a:ext cx="3127500" cy="243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p7"/>
          <p:cNvSpPr txBox="1"/>
          <p:nvPr>
            <p:ph idx="1" type="body"/>
          </p:nvPr>
        </p:nvSpPr>
        <p:spPr>
          <a:xfrm>
            <a:off x="311700" y="3187533"/>
            <a:ext cx="3127500" cy="306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311675" y="1064800"/>
            <a:ext cx="6247800" cy="472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9"/>
          <p:cNvSpPr txBox="1"/>
          <p:nvPr>
            <p:ph type="title"/>
          </p:nvPr>
        </p:nvSpPr>
        <p:spPr>
          <a:xfrm>
            <a:off x="311300" y="667900"/>
            <a:ext cx="3704400" cy="273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" type="subTitle"/>
          </p:nvPr>
        </p:nvSpPr>
        <p:spPr>
          <a:xfrm>
            <a:off x="304800" y="3502300"/>
            <a:ext cx="3704400" cy="123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2" type="body"/>
          </p:nvPr>
        </p:nvSpPr>
        <p:spPr>
          <a:xfrm>
            <a:off x="4879025" y="667900"/>
            <a:ext cx="3954000" cy="54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/>
          <p:nvPr/>
        </p:nvSpPr>
        <p:spPr>
          <a:xfrm>
            <a:off x="0" y="5825333"/>
            <a:ext cx="9144000" cy="1032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311700" y="6028533"/>
            <a:ext cx="7979400" cy="61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7" name="Google Shape;57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en.wikipedia.org/wiki/Critical_theory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hyperlink" Target="mailto:jbradle8@gmu.edu" TargetMode="External"/><Relationship Id="rId4" Type="http://schemas.openxmlformats.org/officeDocument/2006/relationships/hyperlink" Target="mailto:jjauchen@gmu.edu" TargetMode="External"/><Relationship Id="rId5" Type="http://schemas.openxmlformats.org/officeDocument/2006/relationships/hyperlink" Target="mailto:rfarmer3@gmu.edu" TargetMode="External"/></Relationships>
</file>

<file path=ppt/slides/_rels/slide16.xml.rels><?xml version="1.0" encoding="UTF-8" standalone="yes"?><Relationships xmlns="http://schemas.openxmlformats.org/package/2006/relationships"><Relationship Id="rId10" Type="http://schemas.openxmlformats.org/officeDocument/2006/relationships/hyperlink" Target="https://doi.org/10.5951/jresematheduc.47.3.0233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doi.org/10.1016/j.jmathb.2017.08.007" TargetMode="External"/><Relationship Id="rId4" Type="http://schemas.openxmlformats.org/officeDocument/2006/relationships/hyperlink" Target="https://doi.org/10.1016/j.jmathb.2017.08.007" TargetMode="External"/><Relationship Id="rId9" Type="http://schemas.openxmlformats.org/officeDocument/2006/relationships/hyperlink" Target="https://doi.org/10.5951/jresematheduc.47.3.0233" TargetMode="External"/><Relationship Id="rId5" Type="http://schemas.openxmlformats.org/officeDocument/2006/relationships/hyperlink" Target="https://doi.org/10.4324/9781315021263" TargetMode="External"/><Relationship Id="rId6" Type="http://schemas.openxmlformats.org/officeDocument/2006/relationships/hyperlink" Target="https://doi.org/10.4324/9781315021263" TargetMode="External"/><Relationship Id="rId7" Type="http://schemas.openxmlformats.org/officeDocument/2006/relationships/hyperlink" Target="https://doi.org/10.2307/749405" TargetMode="External"/><Relationship Id="rId8" Type="http://schemas.openxmlformats.org/officeDocument/2006/relationships/hyperlink" Target="https://doi.org/10.2307/749405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doi.org/10.1080/07370008.2020.1849218" TargetMode="External"/><Relationship Id="rId4" Type="http://schemas.openxmlformats.org/officeDocument/2006/relationships/hyperlink" Target="https://doi.org/10.1080/07370008.2020.1849218" TargetMode="External"/><Relationship Id="rId5" Type="http://schemas.openxmlformats.org/officeDocument/2006/relationships/hyperlink" Target="https://doi.org/10.1007/s10649-017-9779-y" TargetMode="External"/><Relationship Id="rId6" Type="http://schemas.openxmlformats.org/officeDocument/2006/relationships/hyperlink" Target="https://doi.org/10.1007/s10649-017-9779-y" TargetMode="External"/><Relationship Id="rId7" Type="http://schemas.openxmlformats.org/officeDocument/2006/relationships/hyperlink" Target="http://search.ebscohost.com/login.aspx?direct=true&amp;scope=site&amp;db=nlebk&amp;db=nlabk&amp;AN=1022562" TargetMode="External"/><Relationship Id="rId8" Type="http://schemas.openxmlformats.org/officeDocument/2006/relationships/hyperlink" Target="http://search.ebscohost.com/login.aspx?direct=true&amp;scope=site&amp;db=nlebk&amp;db=nlabk&amp;AN=1022562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doi.org/10.5951/jresematheduc.50.4.0436" TargetMode="External"/><Relationship Id="rId4" Type="http://schemas.openxmlformats.org/officeDocument/2006/relationships/hyperlink" Target="https://doi.org/10.5951/jresematheduc.50.4.0436" TargetMode="External"/><Relationship Id="rId5" Type="http://schemas.openxmlformats.org/officeDocument/2006/relationships/hyperlink" Target="https://doi.org/10.3138/j.ctt5hjvjw" TargetMode="External"/><Relationship Id="rId6" Type="http://schemas.openxmlformats.org/officeDocument/2006/relationships/hyperlink" Target="https://doi.org/10.3138/j.ctt5hjvjw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>
            <p:ph type="ctrTitle"/>
          </p:nvPr>
        </p:nvSpPr>
        <p:spPr>
          <a:xfrm>
            <a:off x="311700" y="719633"/>
            <a:ext cx="8520600" cy="17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T Sans"/>
              <a:buNone/>
            </a:pPr>
            <a:r>
              <a:rPr lang="en-US"/>
              <a:t>Qualitative Research in Math Education</a:t>
            </a:r>
            <a:endParaRPr b="0" i="0" sz="3200" u="none" cap="none" strike="noStrik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76" name="Google Shape;76;p14"/>
          <p:cNvSpPr txBox="1"/>
          <p:nvPr>
            <p:ph idx="1" type="subTitle"/>
          </p:nvPr>
        </p:nvSpPr>
        <p:spPr>
          <a:xfrm>
            <a:off x="311700" y="2504747"/>
            <a:ext cx="4242600" cy="98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D4876"/>
              </a:buClr>
              <a:buSzPts val="1800"/>
              <a:buFont typeface="Arial"/>
              <a:buNone/>
            </a:pPr>
            <a:r>
              <a:rPr lang="en-US"/>
              <a:t>Jay Bradley</a:t>
            </a:r>
            <a:br>
              <a:rPr lang="en-US"/>
            </a:br>
            <a:r>
              <a:rPr lang="en-US"/>
              <a:t>Rachelle Romero Farmer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D4876"/>
              </a:buClr>
              <a:buSzPts val="1800"/>
              <a:buFont typeface="Arial"/>
              <a:buNone/>
            </a:pPr>
            <a:r>
              <a:rPr lang="en-US"/>
              <a:t>Joanna Jauchen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/>
          <p:nvPr>
            <p:ph idx="1" type="body"/>
          </p:nvPr>
        </p:nvSpPr>
        <p:spPr>
          <a:xfrm>
            <a:off x="311700" y="6028533"/>
            <a:ext cx="7979400" cy="61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/>
              <a:t>Theoretical Frameworks - Critique and Change</a:t>
            </a:r>
            <a:endParaRPr sz="27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/>
          <p:nvPr>
            <p:ph idx="1" type="body"/>
          </p:nvPr>
        </p:nvSpPr>
        <p:spPr>
          <a:xfrm>
            <a:off x="4644675" y="667900"/>
            <a:ext cx="4166400" cy="54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4D5156"/>
                </a:solidFill>
                <a:highlight>
                  <a:srgbClr val="FFFFFF"/>
                </a:highlight>
              </a:rPr>
              <a:t>Critical theory is an </a:t>
            </a:r>
            <a:r>
              <a:rPr b="1" lang="en-US" sz="1900">
                <a:solidFill>
                  <a:srgbClr val="4D5156"/>
                </a:solidFill>
                <a:highlight>
                  <a:srgbClr val="FFFFFF"/>
                </a:highlight>
              </a:rPr>
              <a:t>approach</a:t>
            </a:r>
            <a:r>
              <a:rPr lang="en-US" sz="1900">
                <a:solidFill>
                  <a:srgbClr val="4D5156"/>
                </a:solidFill>
                <a:highlight>
                  <a:srgbClr val="FFFFFF"/>
                </a:highlight>
              </a:rPr>
              <a:t> to social philosophy that focuses on </a:t>
            </a:r>
            <a:r>
              <a:rPr b="1" lang="en-US" sz="1900">
                <a:solidFill>
                  <a:srgbClr val="4D5156"/>
                </a:solidFill>
                <a:highlight>
                  <a:srgbClr val="FFFFFF"/>
                </a:highlight>
              </a:rPr>
              <a:t>reflective assessment</a:t>
            </a:r>
            <a:r>
              <a:rPr lang="en-US" sz="1900">
                <a:solidFill>
                  <a:srgbClr val="4D5156"/>
                </a:solidFill>
                <a:highlight>
                  <a:srgbClr val="FFFFFF"/>
                </a:highlight>
              </a:rPr>
              <a:t> and </a:t>
            </a:r>
            <a:r>
              <a:rPr b="1" lang="en-US" sz="1900">
                <a:solidFill>
                  <a:srgbClr val="4D5156"/>
                </a:solidFill>
                <a:highlight>
                  <a:srgbClr val="FFFFFF"/>
                </a:highlight>
              </a:rPr>
              <a:t>critique</a:t>
            </a:r>
            <a:r>
              <a:rPr lang="en-US" sz="1900">
                <a:solidFill>
                  <a:srgbClr val="4D5156"/>
                </a:solidFill>
                <a:highlight>
                  <a:srgbClr val="FFFFFF"/>
                </a:highlight>
              </a:rPr>
              <a:t> of </a:t>
            </a:r>
            <a:r>
              <a:rPr b="1" lang="en-US" sz="1900">
                <a:solidFill>
                  <a:srgbClr val="4D5156"/>
                </a:solidFill>
                <a:highlight>
                  <a:srgbClr val="FFFFFF"/>
                </a:highlight>
              </a:rPr>
              <a:t>society</a:t>
            </a:r>
            <a:r>
              <a:rPr lang="en-US" sz="1900">
                <a:solidFill>
                  <a:srgbClr val="4D5156"/>
                </a:solidFill>
                <a:highlight>
                  <a:srgbClr val="FFFFFF"/>
                </a:highlight>
              </a:rPr>
              <a:t> and </a:t>
            </a:r>
            <a:r>
              <a:rPr b="1" lang="en-US" sz="1900">
                <a:solidFill>
                  <a:srgbClr val="4D5156"/>
                </a:solidFill>
                <a:highlight>
                  <a:srgbClr val="FFFFFF"/>
                </a:highlight>
              </a:rPr>
              <a:t>culture</a:t>
            </a:r>
            <a:r>
              <a:rPr lang="en-US" sz="1900">
                <a:solidFill>
                  <a:srgbClr val="4D5156"/>
                </a:solidFill>
                <a:highlight>
                  <a:srgbClr val="FFFFFF"/>
                </a:highlight>
              </a:rPr>
              <a:t> in order to </a:t>
            </a:r>
            <a:r>
              <a:rPr b="1" lang="en-US" sz="1900">
                <a:solidFill>
                  <a:srgbClr val="4D5156"/>
                </a:solidFill>
                <a:highlight>
                  <a:srgbClr val="FFFFFF"/>
                </a:highlight>
              </a:rPr>
              <a:t>reveal</a:t>
            </a:r>
            <a:r>
              <a:rPr lang="en-US" sz="1900">
                <a:solidFill>
                  <a:srgbClr val="4D5156"/>
                </a:solidFill>
                <a:highlight>
                  <a:srgbClr val="FFFFFF"/>
                </a:highlight>
              </a:rPr>
              <a:t> and </a:t>
            </a:r>
            <a:r>
              <a:rPr b="1" lang="en-US" sz="1900">
                <a:solidFill>
                  <a:srgbClr val="4D5156"/>
                </a:solidFill>
                <a:highlight>
                  <a:srgbClr val="FFFFFF"/>
                </a:highlight>
              </a:rPr>
              <a:t>challenge</a:t>
            </a:r>
            <a:r>
              <a:rPr lang="en-US" sz="1900">
                <a:solidFill>
                  <a:srgbClr val="4D5156"/>
                </a:solidFill>
                <a:highlight>
                  <a:srgbClr val="FFFFFF"/>
                </a:highlight>
              </a:rPr>
              <a:t> </a:t>
            </a:r>
            <a:r>
              <a:rPr b="1" lang="en-US" sz="1900">
                <a:solidFill>
                  <a:srgbClr val="4D5156"/>
                </a:solidFill>
                <a:highlight>
                  <a:srgbClr val="FFFFFF"/>
                </a:highlight>
              </a:rPr>
              <a:t>power</a:t>
            </a:r>
            <a:r>
              <a:rPr lang="en-US" sz="1900">
                <a:solidFill>
                  <a:srgbClr val="4D5156"/>
                </a:solidFill>
                <a:highlight>
                  <a:srgbClr val="FFFFFF"/>
                </a:highlight>
              </a:rPr>
              <a:t> structures. </a:t>
            </a:r>
            <a:r>
              <a:rPr lang="en-US" sz="1900">
                <a:solidFill>
                  <a:srgbClr val="1A0DAB"/>
                </a:solidFill>
                <a:highlight>
                  <a:srgbClr val="FFFFFF"/>
                </a:highlight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Wikipedia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150" name="Google Shape;150;p24"/>
          <p:cNvSpPr txBox="1"/>
          <p:nvPr>
            <p:ph type="title"/>
          </p:nvPr>
        </p:nvSpPr>
        <p:spPr>
          <a:xfrm>
            <a:off x="311725" y="667900"/>
            <a:ext cx="3706500" cy="334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Critical Theory and Mathematics Education?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/>
          <p:nvPr>
            <p:ph type="title"/>
          </p:nvPr>
        </p:nvSpPr>
        <p:spPr>
          <a:xfrm>
            <a:off x="311725" y="667900"/>
            <a:ext cx="3706500" cy="334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School Mathematics - Subject to the same flaws as any other product of the human imagination.</a:t>
            </a:r>
            <a:endParaRPr/>
          </a:p>
        </p:txBody>
      </p:sp>
      <p:sp>
        <p:nvSpPr>
          <p:cNvPr id="157" name="Google Shape;157;p25"/>
          <p:cNvSpPr txBox="1"/>
          <p:nvPr>
            <p:ph idx="1" type="body"/>
          </p:nvPr>
        </p:nvSpPr>
        <p:spPr>
          <a:xfrm>
            <a:off x="4644675" y="667900"/>
            <a:ext cx="4166400" cy="54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Merriweather"/>
              <a:buChar char="●"/>
            </a:pPr>
            <a:r>
              <a:rPr lang="en-US">
                <a:latin typeface="Merriweather"/>
                <a:ea typeface="Merriweather"/>
                <a:cs typeface="Merriweather"/>
                <a:sym typeface="Merriweather"/>
              </a:rPr>
              <a:t>Educational environments that lack this recognition tend to blame lack of success on the student and are blind to the external forces that greatly affect student success.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Font typeface="Merriweather"/>
              <a:buChar char="●"/>
            </a:pPr>
            <a:r>
              <a:rPr lang="en-US">
                <a:latin typeface="Merriweather"/>
                <a:ea typeface="Merriweather"/>
                <a:cs typeface="Merriweather"/>
                <a:sym typeface="Merriweather"/>
              </a:rPr>
              <a:t>When there is a </a:t>
            </a:r>
            <a:r>
              <a:rPr lang="en-US">
                <a:latin typeface="Merriweather"/>
                <a:ea typeface="Merriweather"/>
                <a:cs typeface="Merriweather"/>
                <a:sym typeface="Merriweather"/>
              </a:rPr>
              <a:t>recognition</a:t>
            </a:r>
            <a:r>
              <a:rPr lang="en-US">
                <a:latin typeface="Merriweather"/>
                <a:ea typeface="Merriweather"/>
                <a:cs typeface="Merriweather"/>
                <a:sym typeface="Merriweather"/>
              </a:rPr>
              <a:t> of all the forms of cultural conflict between student and subject - see (Bishop, 1990) for a classic example - knowledge creation can greatly increase.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6"/>
          <p:cNvSpPr txBox="1"/>
          <p:nvPr>
            <p:ph idx="1" type="body"/>
          </p:nvPr>
        </p:nvSpPr>
        <p:spPr>
          <a:xfrm>
            <a:off x="4644675" y="667900"/>
            <a:ext cx="4166400" cy="54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latin typeface="Merriweather"/>
                <a:ea typeface="Merriweather"/>
                <a:cs typeface="Merriweather"/>
                <a:sym typeface="Merriweather"/>
              </a:rPr>
              <a:t>Critical Race Theory (Davis ,2019)/</a:t>
            </a:r>
            <a:r>
              <a:rPr b="1" lang="en-US" sz="2000">
                <a:latin typeface="Merriweather"/>
                <a:ea typeface="Merriweather"/>
                <a:cs typeface="Merriweather"/>
                <a:sym typeface="Merriweather"/>
              </a:rPr>
              <a:t>Decolonization and Postcolonial Theory (Valero &amp; Pais, 2011)</a:t>
            </a:r>
            <a:endParaRPr b="1" sz="20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SzPts val="1500"/>
              <a:buFont typeface="Merriweather"/>
              <a:buChar char="●"/>
            </a:pPr>
            <a:r>
              <a:rPr lang="en-US" sz="1500">
                <a:latin typeface="Merriweather"/>
                <a:ea typeface="Merriweather"/>
                <a:cs typeface="Merriweather"/>
                <a:sym typeface="Merriweather"/>
              </a:rPr>
              <a:t>Forces of oppression that operate in society at large do not stop at the classroom door</a:t>
            </a:r>
            <a:endParaRPr sz="15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Merriweather"/>
              <a:buChar char="●"/>
            </a:pPr>
            <a:r>
              <a:rPr lang="en-US" sz="1500">
                <a:latin typeface="Merriweather"/>
                <a:ea typeface="Merriweather"/>
                <a:cs typeface="Merriweather"/>
                <a:sym typeface="Merriweather"/>
              </a:rPr>
              <a:t>How do these external forces affect the experiences of mathematics learners?</a:t>
            </a:r>
            <a:endParaRPr sz="15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Merriweather"/>
              <a:buChar char="●"/>
            </a:pPr>
            <a:r>
              <a:rPr lang="en-US" sz="1500">
                <a:latin typeface="Merriweather"/>
                <a:ea typeface="Merriweather"/>
                <a:cs typeface="Merriweather"/>
                <a:sym typeface="Merriweather"/>
              </a:rPr>
              <a:t>Social and historical contexts</a:t>
            </a:r>
            <a:endParaRPr sz="15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Merriweather"/>
              <a:buChar char="●"/>
            </a:pPr>
            <a:r>
              <a:rPr lang="en-US" sz="1500">
                <a:latin typeface="Merriweather"/>
                <a:ea typeface="Merriweather"/>
                <a:cs typeface="Merriweather"/>
                <a:sym typeface="Merriweather"/>
              </a:rPr>
              <a:t>Racism is understood in systemic ways and not limited to the actions of individuals</a:t>
            </a:r>
            <a:endParaRPr sz="15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Merriweather"/>
              <a:buChar char="●"/>
            </a:pPr>
            <a:r>
              <a:rPr lang="en-US" sz="1500">
                <a:latin typeface="Merriweather"/>
                <a:ea typeface="Merriweather"/>
                <a:cs typeface="Merriweather"/>
                <a:sym typeface="Merriweather"/>
              </a:rPr>
              <a:t>How can liberatory and socially just outcomes be achieved in the limitations of mathematics classrooms?</a:t>
            </a:r>
            <a:endParaRPr sz="15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64" name="Google Shape;164;p26"/>
          <p:cNvSpPr txBox="1"/>
          <p:nvPr>
            <p:ph type="title"/>
          </p:nvPr>
        </p:nvSpPr>
        <p:spPr>
          <a:xfrm>
            <a:off x="311725" y="667900"/>
            <a:ext cx="3706500" cy="334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Mathematics Education in Marginalized Communities - Theoretical Frameworks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7"/>
          <p:cNvSpPr txBox="1"/>
          <p:nvPr>
            <p:ph type="title"/>
          </p:nvPr>
        </p:nvSpPr>
        <p:spPr>
          <a:xfrm>
            <a:off x="311725" y="667900"/>
            <a:ext cx="3706500" cy="334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Future Theory for Future Knowledge Production?</a:t>
            </a:r>
            <a:endParaRPr/>
          </a:p>
        </p:txBody>
      </p:sp>
      <p:sp>
        <p:nvSpPr>
          <p:cNvPr id="171" name="Google Shape;171;p27"/>
          <p:cNvSpPr txBox="1"/>
          <p:nvPr>
            <p:ph idx="1" type="body"/>
          </p:nvPr>
        </p:nvSpPr>
        <p:spPr>
          <a:xfrm>
            <a:off x="4644675" y="667900"/>
            <a:ext cx="4166400" cy="54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>
                <a:latin typeface="Merriweather"/>
                <a:ea typeface="Merriweather"/>
                <a:cs typeface="Merriweather"/>
                <a:sym typeface="Merriweather"/>
              </a:rPr>
              <a:t>I am personally curious about how dominant narratives in society contribute, in the mathematics classroom, to deficit narratives that result in student marginalization.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>
                <a:latin typeface="Merriweather"/>
                <a:ea typeface="Merriweather"/>
                <a:cs typeface="Merriweather"/>
                <a:sym typeface="Merriweather"/>
              </a:rPr>
              <a:t>Some call that “pessimism” -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>
                <a:latin typeface="Merriweather"/>
                <a:ea typeface="Merriweather"/>
                <a:cs typeface="Merriweather"/>
                <a:sym typeface="Merriweather"/>
              </a:rPr>
              <a:t>I am “optimistic” that better understandings will lead to better classroom practice.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>
                <a:latin typeface="Merriweather"/>
                <a:ea typeface="Merriweather"/>
                <a:cs typeface="Merriweather"/>
                <a:sym typeface="Merriweather"/>
              </a:rPr>
              <a:t>	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8"/>
          <p:cNvSpPr txBox="1"/>
          <p:nvPr>
            <p:ph type="title"/>
          </p:nvPr>
        </p:nvSpPr>
        <p:spPr>
          <a:xfrm>
            <a:off x="311675" y="1064800"/>
            <a:ext cx="8497800" cy="479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Jay Bradley, </a:t>
            </a:r>
            <a:r>
              <a:rPr lang="en-US" sz="2800" u="sng">
                <a:solidFill>
                  <a:schemeClr val="hlink"/>
                </a:solidFill>
                <a:hlinkClick r:id="rId3"/>
              </a:rPr>
              <a:t>jbradle8@gmu.edu</a:t>
            </a:r>
            <a:br>
              <a:rPr lang="en-US" sz="2800"/>
            </a:br>
            <a:r>
              <a:rPr lang="en-US" sz="2800"/>
              <a:t> @JayBradley16</a:t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Joanna Jauchen, </a:t>
            </a:r>
            <a:r>
              <a:rPr lang="en-US" sz="2800" u="sng">
                <a:solidFill>
                  <a:schemeClr val="hlink"/>
                </a:solidFill>
                <a:hlinkClick r:id="rId4"/>
              </a:rPr>
              <a:t>jjauchen@gmu.edu</a:t>
            </a:r>
            <a:br>
              <a:rPr lang="en-US" sz="2800"/>
            </a:br>
            <a:r>
              <a:rPr lang="en-US" sz="2800"/>
              <a:t>  @joannajauchen</a:t>
            </a:r>
            <a:br>
              <a:rPr lang="en-US" sz="2800"/>
            </a:b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Rachelle Romero Farmer, </a:t>
            </a:r>
            <a:r>
              <a:rPr lang="en-US" sz="2800" u="sng">
                <a:solidFill>
                  <a:schemeClr val="hlink"/>
                </a:solidFill>
                <a:hlinkClick r:id="rId5"/>
              </a:rPr>
              <a:t>rfarmer3@gmu.edu</a:t>
            </a:r>
            <a:br>
              <a:rPr lang="en-US" sz="2800"/>
            </a:br>
            <a:r>
              <a:rPr lang="en-US" sz="2800"/>
              <a:t>  @themathfarmer</a:t>
            </a:r>
            <a:r>
              <a:rPr lang="en-US" sz="2800"/>
              <a:t> </a:t>
            </a:r>
            <a:endParaRPr sz="2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9"/>
          <p:cNvSpPr txBox="1"/>
          <p:nvPr>
            <p:ph type="title"/>
          </p:nvPr>
        </p:nvSpPr>
        <p:spPr>
          <a:xfrm>
            <a:off x="158750" y="254000"/>
            <a:ext cx="8650500" cy="64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3140"/>
              <a:t>References</a:t>
            </a:r>
            <a:endParaRPr sz="3140"/>
          </a:p>
          <a:p>
            <a:pPr indent="-279400" lvl="0" marL="279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76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9400" lvl="0" marL="279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76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Abdulhamid, L., &amp; Venkat, H. (2018). Primary mathematics teachers’ responses to students’ offers: An ‘elaboration’ framework. </a:t>
            </a:r>
            <a:r>
              <a:rPr i="1" lang="en-US" sz="76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Journal of Mathematical Behavior</a:t>
            </a:r>
            <a:r>
              <a:rPr lang="en-US" sz="76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i="1" lang="en-US" sz="76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51</a:t>
            </a:r>
            <a:r>
              <a:rPr lang="en-US" sz="76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80–94.</a:t>
            </a:r>
            <a:r>
              <a:rPr lang="en-US" sz="765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-US" sz="765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https://doi.org/10.1016/j.jmathb.2017.08.007</a:t>
            </a:r>
            <a:endParaRPr sz="76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9400" lvl="0" marL="279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76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Bhattacharya, K. (2017). </a:t>
            </a:r>
            <a:r>
              <a:rPr i="1" lang="en-US" sz="76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Fundamentals of qualitative research: A practical guide</a:t>
            </a:r>
            <a:r>
              <a:rPr lang="en-US" sz="76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Routledge.</a:t>
            </a:r>
            <a:endParaRPr sz="76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9400" lvl="0" marL="279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765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Bishop, A. J. (1990). Western mathematics: The secret weapon of cultural imperialism. </a:t>
            </a:r>
            <a:r>
              <a:rPr i="1" lang="en-US" sz="765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Race &amp; Class</a:t>
            </a:r>
            <a:r>
              <a:rPr lang="en-US" sz="765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i="1" lang="en-US" sz="765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32</a:t>
            </a:r>
            <a:r>
              <a:rPr lang="en-US" sz="765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(2), 51-65.</a:t>
            </a:r>
            <a:endParaRPr sz="765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9400" lvl="0" marL="279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765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Cai, J., Morris, A., Hohensee, C., Hwang, S., Robison, V., Cirillo, M., ... &amp; Hiebert, J. (2019). Choosing and justifying robust methods for educational research. </a:t>
            </a:r>
            <a:r>
              <a:rPr i="1" lang="en-US" sz="765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Journal for Research in Mathematics Education</a:t>
            </a:r>
            <a:r>
              <a:rPr lang="en-US" sz="765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i="1" lang="en-US" sz="765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50</a:t>
            </a:r>
            <a:r>
              <a:rPr lang="en-US" sz="765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(4), 342-348.</a:t>
            </a:r>
            <a:endParaRPr sz="765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9400" lvl="0" marL="279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765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Cai, J., Morris, A., Hohensee, C., Hwang, S., Robison, V., Cirillo, M., ... &amp; Hiebert, J. (2019). Posing significant research questions. </a:t>
            </a:r>
            <a:r>
              <a:rPr i="1" lang="en-US" sz="765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Journal for Research in Mathematics Education</a:t>
            </a:r>
            <a:r>
              <a:rPr lang="en-US" sz="765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i="1" lang="en-US" sz="765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50</a:t>
            </a:r>
            <a:r>
              <a:rPr lang="en-US" sz="765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(2), 114-120.</a:t>
            </a:r>
            <a:endParaRPr sz="765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9400" lvl="0" marL="279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765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Cai, J., Morris, A., Hohensee, C., Hwang, S., Robison, V., Cirillo, M., ... &amp; Hiebert, J. (2019). Theoretical framing as justifying. </a:t>
            </a:r>
            <a:r>
              <a:rPr i="1" lang="en-US" sz="765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Journal for Research in Mathematics Education</a:t>
            </a:r>
            <a:r>
              <a:rPr lang="en-US" sz="765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i="1" lang="en-US" sz="765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50</a:t>
            </a:r>
            <a:r>
              <a:rPr lang="en-US" sz="765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(3), 218-224.</a:t>
            </a:r>
            <a:endParaRPr sz="765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9400" lvl="0" marL="279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76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Carspecken, F. P. (2013). </a:t>
            </a:r>
            <a:r>
              <a:rPr i="1" lang="en-US" sz="76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Critical Ethnography in Educational Research: A Theoretical and Practical Guide</a:t>
            </a:r>
            <a:r>
              <a:rPr lang="en-US" sz="76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Taylor and Francis.</a:t>
            </a:r>
            <a:r>
              <a:rPr lang="en-US" sz="765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-US" sz="765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https://doi.org/10.4324/9781315021263</a:t>
            </a:r>
            <a:endParaRPr sz="765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9400" lvl="0" marL="279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76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Charmaz, K. (2006). </a:t>
            </a:r>
            <a:r>
              <a:rPr i="1" lang="en-US" sz="76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Constructing grounded theory: A practical guide through qualitative analysis</a:t>
            </a:r>
            <a:r>
              <a:rPr lang="en-US" sz="76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Sage Publications.</a:t>
            </a:r>
            <a:endParaRPr sz="76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9400" lvl="0" marL="279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76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Clandinin, D. J. (2007). </a:t>
            </a:r>
            <a:r>
              <a:rPr i="1" lang="en-US" sz="76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Handbook of narrative inquiry: Mapping a methodology</a:t>
            </a:r>
            <a:r>
              <a:rPr lang="en-US" sz="76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SAGE Publications.</a:t>
            </a:r>
            <a:endParaRPr sz="76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9400" lvl="0" marL="279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76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Corbin, J. M., &amp; Strauss, A. L. (2008). </a:t>
            </a:r>
            <a:r>
              <a:rPr i="1" lang="en-US" sz="76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Basics of qualitative research: Techniques and procedures for developing grounded theory</a:t>
            </a:r>
            <a:r>
              <a:rPr lang="en-US" sz="76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(3rd ed.). Sage Publications.</a:t>
            </a:r>
            <a:endParaRPr sz="76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9400" lvl="0" marL="279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76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Crotty, M. (1998). </a:t>
            </a:r>
            <a:r>
              <a:rPr i="1" lang="en-US" sz="76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foundations of social research: Meaning and perspective in the research process</a:t>
            </a:r>
            <a:r>
              <a:rPr lang="en-US" sz="76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Sage Publications.</a:t>
            </a:r>
            <a:endParaRPr sz="76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9400" lvl="0" marL="279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765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Davis, J., &amp; Jett, C. C. (Eds.). (2019). </a:t>
            </a:r>
            <a:r>
              <a:rPr i="1" lang="en-US" sz="765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Critical race theory in mathematics education</a:t>
            </a:r>
            <a:r>
              <a:rPr lang="en-US" sz="765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. Routledge.</a:t>
            </a:r>
            <a:endParaRPr sz="76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9400" lvl="0" marL="279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76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Eisenhart, M. A. (1988). The Ethnographic Research Tradition and Mathematics Education Research. </a:t>
            </a:r>
            <a:r>
              <a:rPr i="1" lang="en-US" sz="76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Journal for Research in Mathematics Education</a:t>
            </a:r>
            <a:r>
              <a:rPr lang="en-US" sz="76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i="1" lang="en-US" sz="76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</a:t>
            </a:r>
            <a:r>
              <a:rPr lang="en-US" sz="76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(2), 99–114.</a:t>
            </a:r>
            <a:r>
              <a:rPr lang="en-US" sz="765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-US" sz="765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https://doi.org/10.2307/749405</a:t>
            </a:r>
            <a:endParaRPr sz="765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9400" lvl="0" marL="279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76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Johnson, A. J., Brown, J., Carlone, H., &amp; Cuevas, A. K. (2011). Authoring identity amidst the treacherous terrain of science: A multiracial feminist examination of the journeys of three women of color in science. </a:t>
            </a:r>
            <a:r>
              <a:rPr i="1" lang="en-US" sz="76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Journal of Research in Science Teaching</a:t>
            </a:r>
            <a:r>
              <a:rPr lang="en-US" sz="76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i="1" lang="en-US" sz="76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48</a:t>
            </a:r>
            <a:r>
              <a:rPr lang="en-US" sz="76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(4), 339–366.</a:t>
            </a:r>
            <a:endParaRPr sz="76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9400" lvl="0" marL="279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76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Kahlke, R. M. (2014). Generic qualitative approaches: Pitfalls and benefits of methodological mixology. </a:t>
            </a:r>
            <a:r>
              <a:rPr i="1" lang="en-US" sz="76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International Journal of Qualitative Methods</a:t>
            </a:r>
            <a:r>
              <a:rPr lang="en-US" sz="76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i="1" lang="en-US" sz="76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r>
              <a:rPr lang="en-US" sz="76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(1), 37–52.</a:t>
            </a:r>
            <a:endParaRPr sz="76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9400" lvl="0" marL="279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76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Kim, J.-H. (2016). </a:t>
            </a:r>
            <a:r>
              <a:rPr i="1" lang="en-US" sz="76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Understanding narrative inquiry: The crafting and analysis of stories as research</a:t>
            </a:r>
            <a:r>
              <a:rPr lang="en-US" sz="76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SAGE.</a:t>
            </a:r>
            <a:endParaRPr sz="76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9400" lvl="0" marL="279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76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Larnell, G. V. (2016). More Than Just Skill: Examining Mathematics Identities, Racialized Narratives, and Remediation Among Black Undergraduates. </a:t>
            </a:r>
            <a:r>
              <a:rPr i="1" lang="en-US" sz="76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Journal for Research in Mathematics Education</a:t>
            </a:r>
            <a:r>
              <a:rPr lang="en-US" sz="76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i="1" lang="en-US" sz="76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47</a:t>
            </a:r>
            <a:r>
              <a:rPr lang="en-US" sz="76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(3), 233–269.</a:t>
            </a:r>
            <a:r>
              <a:rPr lang="en-US" sz="765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-US" sz="765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0"/>
              </a:rPr>
              <a:t>https://doi.org/10.5951/jresematheduc.47.3.0233</a:t>
            </a:r>
            <a:endParaRPr sz="765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314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0"/>
          <p:cNvSpPr txBox="1"/>
          <p:nvPr>
            <p:ph type="title"/>
          </p:nvPr>
        </p:nvSpPr>
        <p:spPr>
          <a:xfrm>
            <a:off x="218925" y="123254"/>
            <a:ext cx="8580600" cy="599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References</a:t>
            </a:r>
            <a:endParaRPr/>
          </a:p>
          <a:p>
            <a:pPr indent="-279400" lvl="0" marL="279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1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9400" lvl="0" marL="279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LeCompte, M. D., Preissle, J., &amp; Tesch, R. (1993). </a:t>
            </a:r>
            <a:r>
              <a:rPr i="1" lang="en-US" sz="9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Ethnography and Qualitative Design in Educational Research, Second Edition</a:t>
            </a:r>
            <a:r>
              <a:rPr lang="en-US" sz="9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(2nd Revised ed. edition). Emerald Publishing.</a:t>
            </a:r>
            <a:endParaRPr sz="988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9400" lvl="0" marL="279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Leyva, L. A., Quea, R., Weber, K., Battey, D., &amp; López, D. (2021). Detailing Racialized and Gendered Mechanisms of Undergraduate Precalculus and Calculus Classroom Instruction. </a:t>
            </a:r>
            <a:r>
              <a:rPr i="1" lang="en-US" sz="9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Cognition and Instruction</a:t>
            </a:r>
            <a:r>
              <a:rPr lang="en-US" sz="9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i="1" lang="en-US" sz="9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39</a:t>
            </a:r>
            <a:r>
              <a:rPr lang="en-US" sz="9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(1), 1–34.</a:t>
            </a:r>
            <a:r>
              <a:rPr lang="en-US" sz="988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-US" sz="988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https://doi.org/10.1080/07370008.2020.1849218</a:t>
            </a:r>
            <a:endParaRPr sz="988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9400" lvl="0" marL="279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Luttrell, W. (2010). </a:t>
            </a:r>
            <a:r>
              <a:rPr i="1" lang="en-US" sz="9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Qualitative educational research: Readings in reflexive methodology and transformative practice</a:t>
            </a:r>
            <a:r>
              <a:rPr lang="en-US" sz="9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Routledge.</a:t>
            </a:r>
            <a:endParaRPr sz="988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9400" lvl="0" marL="279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McCloskey, A., Lloyd, G., &amp; Lynch, C. (2019). Theorizing mathematics instruction using ritual: Tensions in teaching fractions in a fifth grade classroom. </a:t>
            </a:r>
            <a:r>
              <a:rPr i="1" lang="en-US" sz="9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Educational Studies in Mathematics</a:t>
            </a:r>
            <a:r>
              <a:rPr lang="en-US" sz="9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i="1" lang="en-US" sz="9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101</a:t>
            </a:r>
            <a:r>
              <a:rPr lang="en-US" sz="9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(2), 195–213.</a:t>
            </a:r>
            <a:r>
              <a:rPr lang="en-US" sz="988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-US" sz="988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https://doi.org/10.1007/s10649-017-9779-y</a:t>
            </a:r>
            <a:endParaRPr sz="988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9400" lvl="0" marL="279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Merriam, S.B. (1998). </a:t>
            </a:r>
            <a:r>
              <a:rPr i="1" lang="en-US" sz="9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Qualitative Research and Case Study Applications in Education</a:t>
            </a:r>
            <a:r>
              <a:rPr lang="en-US" sz="9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Jossey-Bass Publishers.</a:t>
            </a:r>
            <a:endParaRPr sz="988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9400" lvl="0" marL="279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Merriam, Sharan B, &amp; Tisdell, E. J. (2016). </a:t>
            </a:r>
            <a:r>
              <a:rPr i="1" lang="en-US" sz="9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Qualitative research: A guide to design and implementation</a:t>
            </a:r>
            <a:r>
              <a:rPr lang="en-US" sz="9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988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-US" sz="988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http://search.ebscohost.com/login.aspx?direct=true&amp;scope=site&amp;db=nlebk&amp;db=nlabk&amp;AN=1022562</a:t>
            </a:r>
            <a:endParaRPr sz="988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9400" lvl="0" marL="279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Patton, M. Q. (2014). </a:t>
            </a:r>
            <a:r>
              <a:rPr i="1" lang="en-US" sz="9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Qualitative Research &amp; Evaluation Methods: Integrating Theory and Practice</a:t>
            </a:r>
            <a:r>
              <a:rPr lang="en-US" sz="9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(4th edition). SAGE Publications, Inc.</a:t>
            </a:r>
            <a:endParaRPr sz="988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9400" lvl="0" marL="279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Peoples, K. (2020). </a:t>
            </a:r>
            <a:r>
              <a:rPr i="1" lang="en-US" sz="9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to Write a Phenomenological Dissertation: A Step-by-Step Guide</a:t>
            </a:r>
            <a:r>
              <a:rPr lang="en-US" sz="9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(First edition). SAGE Publications, Inc.</a:t>
            </a:r>
            <a:endParaRPr sz="988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9400" lvl="0" marL="279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Polkinghorne, D. E. (1995). Narrative configuration in qualitative analysis. </a:t>
            </a:r>
            <a:r>
              <a:rPr i="1" lang="en-US" sz="9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International Journal of Qualitative Studies in Education</a:t>
            </a:r>
            <a:r>
              <a:rPr lang="en-US" sz="9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i="1" lang="en-US" sz="9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r>
              <a:rPr lang="en-US" sz="9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(1), 5–23.</a:t>
            </a:r>
            <a:endParaRPr sz="988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9400" lvl="0" marL="279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Riessman, C. K. (2008). </a:t>
            </a:r>
            <a:r>
              <a:rPr i="1" lang="en-US" sz="9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Narrative methods for the human sciences</a:t>
            </a:r>
            <a:r>
              <a:rPr lang="en-US" sz="9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Sage.</a:t>
            </a:r>
            <a:endParaRPr sz="988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9400" lvl="0" marL="279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Rocio, D. R. L. (2020). </a:t>
            </a:r>
            <a:r>
              <a:rPr i="1" lang="en-US" sz="9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Analyzing Lived-Experiences: A Step-By-Step Guide to the Scientific Phenomenological Analysis</a:t>
            </a:r>
            <a:r>
              <a:rPr lang="en-US" sz="9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Independently published.</a:t>
            </a:r>
            <a:endParaRPr sz="988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9400" lvl="0" marL="279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Shah, N. (2017). Race, ideology, and academic ability: A relational analysis of racial narratives in mathematics. </a:t>
            </a:r>
            <a:r>
              <a:rPr i="1" lang="en-US" sz="9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Teachers College Record</a:t>
            </a:r>
            <a:r>
              <a:rPr lang="en-US" sz="9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i="1" lang="en-US" sz="9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119</a:t>
            </a:r>
            <a:r>
              <a:rPr lang="en-US" sz="9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(7), 1–42.</a:t>
            </a:r>
            <a:endParaRPr sz="988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9400" lvl="0" marL="279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Stake, R. E. (1995). </a:t>
            </a:r>
            <a:r>
              <a:rPr i="1" lang="en-US" sz="9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art of case study research</a:t>
            </a:r>
            <a:r>
              <a:rPr lang="en-US" sz="9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Thousand Oaks, CA: Sage.</a:t>
            </a:r>
            <a:endParaRPr sz="988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9400" lvl="0" marL="279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Thomas, J. (1993). </a:t>
            </a:r>
            <a:r>
              <a:rPr i="1" lang="en-US" sz="9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Doing critical ethnography</a:t>
            </a:r>
            <a:r>
              <a:rPr lang="en-US" sz="9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Sage Publications.</a:t>
            </a:r>
            <a:endParaRPr sz="988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9400" lvl="0" marL="279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1"/>
          <p:cNvSpPr txBox="1"/>
          <p:nvPr>
            <p:ph type="title"/>
          </p:nvPr>
        </p:nvSpPr>
        <p:spPr>
          <a:xfrm>
            <a:off x="311700" y="719604"/>
            <a:ext cx="8580600" cy="599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References</a:t>
            </a:r>
            <a:endParaRPr/>
          </a:p>
          <a:p>
            <a:pPr indent="-279400" lvl="0" marL="279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9400" lvl="0" marL="279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Vagle, M. D. (2014). </a:t>
            </a:r>
            <a:r>
              <a:rPr i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Crafting Phenomenological Research</a:t>
            </a:r>
            <a:r>
              <a:rPr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(1st edition). Left Coast Press.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9400" lvl="0" marL="279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Valentine, K. D., &amp; Bolyard, J. (2019). Lived Moments of Shift in Prospective Elementary Teachers’ Mathematical Learning. </a:t>
            </a:r>
            <a:r>
              <a:rPr i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Journal for Research in Mathematics Education</a:t>
            </a:r>
            <a:r>
              <a:rPr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i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50</a:t>
            </a:r>
            <a:r>
              <a:rPr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(4), 436–463.</a:t>
            </a:r>
            <a:r>
              <a:rPr lang="en-US" sz="110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https://doi.org/10.5951/jresematheduc.50.4.0436</a:t>
            </a:r>
            <a:endParaRPr sz="110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9400" lvl="0" marL="279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Van Manen, M. (2016). </a:t>
            </a:r>
            <a:r>
              <a:rPr i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Phenomenology of practice: Meaning-giving methods in phenomenological research and writing</a:t>
            </a:r>
            <a:r>
              <a:rPr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Routledge.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9400" lvl="0" marL="279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van Manen, M. (2018). </a:t>
            </a:r>
            <a:r>
              <a:rPr i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Researching Lived Experience: Human Science for an Action Sensitive Pedagogy</a:t>
            </a:r>
            <a:r>
              <a:rPr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(2nd edition). Routledge.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9400" lvl="0" marL="279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von Herrmann, F. W. (2013). </a:t>
            </a:r>
            <a:r>
              <a:rPr i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Hermeneutics and Reflection: Heidegger and Husserl on the Concept of Phenomenology</a:t>
            </a:r>
            <a:r>
              <a:rPr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University of Toronto Press.</a:t>
            </a:r>
            <a:r>
              <a:rPr lang="en-US" sz="110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https://doi.org/10.3138/j.ctt5hjvjw</a:t>
            </a:r>
            <a:endParaRPr sz="110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9400" lvl="0" marL="279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Wolcott, H. F. (2008). </a:t>
            </a:r>
            <a:r>
              <a:rPr i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Ethnography: A way of seeing</a:t>
            </a:r>
            <a:r>
              <a:rPr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(2nd ed.). Altamira Press.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9400" lvl="0" marL="279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Yin, R. K. (2009). Case study research: Design and methods (applied social research methods). </a:t>
            </a:r>
            <a:r>
              <a:rPr i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London, UK: Sage</a:t>
            </a:r>
            <a:r>
              <a:rPr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2"/>
          <p:cNvSpPr txBox="1"/>
          <p:nvPr>
            <p:ph idx="1" type="body"/>
          </p:nvPr>
        </p:nvSpPr>
        <p:spPr>
          <a:xfrm>
            <a:off x="311700" y="6028533"/>
            <a:ext cx="7979400" cy="61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32"/>
          <p:cNvSpPr txBox="1"/>
          <p:nvPr/>
        </p:nvSpPr>
        <p:spPr>
          <a:xfrm>
            <a:off x="0" y="1354675"/>
            <a:ext cx="8985300" cy="18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666666"/>
                </a:solidFill>
                <a:latin typeface="Merriweather"/>
                <a:ea typeface="Merriweather"/>
                <a:cs typeface="Merriweather"/>
                <a:sym typeface="Merriweather"/>
              </a:rPr>
              <a:t>How is CRT helping us understand math?</a:t>
            </a:r>
            <a:br>
              <a:rPr lang="en-US" sz="2200">
                <a:solidFill>
                  <a:srgbClr val="666666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r>
              <a:rPr lang="en-US" sz="2200">
                <a:solidFill>
                  <a:srgbClr val="666666"/>
                </a:solidFill>
                <a:latin typeface="Merriweather"/>
                <a:ea typeface="Merriweather"/>
                <a:cs typeface="Merriweather"/>
                <a:sym typeface="Merriweather"/>
              </a:rPr>
              <a:t>How is narrative helping us?</a:t>
            </a:r>
            <a:endParaRPr sz="2200">
              <a:solidFill>
                <a:srgbClr val="666666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666666"/>
                </a:solidFill>
                <a:latin typeface="Merriweather"/>
                <a:ea typeface="Merriweather"/>
                <a:cs typeface="Merriweather"/>
                <a:sym typeface="Merriweather"/>
              </a:rPr>
              <a:t>HOw is case study being used?</a:t>
            </a:r>
            <a:endParaRPr sz="2200">
              <a:solidFill>
                <a:srgbClr val="666666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666666"/>
                </a:solidFill>
                <a:latin typeface="Merriweather"/>
                <a:ea typeface="Merriweather"/>
                <a:cs typeface="Merriweather"/>
                <a:sym typeface="Merriweather"/>
              </a:rPr>
              <a:t>HOw are these non-traditional methods pushing the field forwar</a:t>
            </a:r>
            <a:r>
              <a:rPr lang="en-US" sz="22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d?</a:t>
            </a:r>
            <a:endParaRPr sz="23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type="title"/>
          </p:nvPr>
        </p:nvSpPr>
        <p:spPr>
          <a:xfrm>
            <a:off x="311675" y="1064800"/>
            <a:ext cx="6247800" cy="472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Why do we do </a:t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Qualitative Work?</a:t>
            </a:r>
            <a:endParaRPr/>
          </a:p>
        </p:txBody>
      </p:sp>
      <p:sp>
        <p:nvSpPr>
          <p:cNvPr id="83" name="Google Shape;83;p15"/>
          <p:cNvSpPr txBox="1"/>
          <p:nvPr>
            <p:ph idx="4294967295" type="body"/>
          </p:nvPr>
        </p:nvSpPr>
        <p:spPr>
          <a:xfrm>
            <a:off x="311700" y="2007600"/>
            <a:ext cx="3999900" cy="410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>
            <p:ph type="title"/>
          </p:nvPr>
        </p:nvSpPr>
        <p:spPr>
          <a:xfrm>
            <a:off x="311700" y="719606"/>
            <a:ext cx="8448300" cy="57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Outline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57200" lvl="0" marL="914400" rtl="0" algn="l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US"/>
              <a:t>Framing Research </a:t>
            </a:r>
            <a:endParaRPr/>
          </a:p>
          <a:p>
            <a:pPr indent="-457200" lvl="0" marL="914400" rtl="0" algn="l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US"/>
              <a:t>Methods</a:t>
            </a:r>
            <a:endParaRPr/>
          </a:p>
          <a:p>
            <a:pPr indent="-457200" lvl="0" marL="914400" rtl="0" algn="l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US"/>
              <a:t>Theoretical Frameworks</a:t>
            </a:r>
            <a:endParaRPr/>
          </a:p>
          <a:p>
            <a:pPr indent="-457200" lvl="0" marL="914400" rtl="0" algn="l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US"/>
              <a:t>Comments/Questions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/>
          <p:nvPr>
            <p:ph idx="1" type="body"/>
          </p:nvPr>
        </p:nvSpPr>
        <p:spPr>
          <a:xfrm>
            <a:off x="311700" y="6028533"/>
            <a:ext cx="7979400" cy="61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Significance of the Research Question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96" name="Google Shape;96;p17"/>
          <p:cNvSpPr txBox="1"/>
          <p:nvPr/>
        </p:nvSpPr>
        <p:spPr>
          <a:xfrm>
            <a:off x="1111750" y="669725"/>
            <a:ext cx="709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" name="Google Shape;97;p17"/>
          <p:cNvSpPr txBox="1"/>
          <p:nvPr/>
        </p:nvSpPr>
        <p:spPr>
          <a:xfrm>
            <a:off x="544950" y="154850"/>
            <a:ext cx="8054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8" name="Google Shape;98;p17"/>
          <p:cNvSpPr txBox="1"/>
          <p:nvPr/>
        </p:nvSpPr>
        <p:spPr>
          <a:xfrm>
            <a:off x="544950" y="278125"/>
            <a:ext cx="8226900" cy="56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/>
              <a:t>What is the context and of the study, what are the assumptions, and what is useful?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11D1E"/>
                </a:solidFill>
              </a:rPr>
              <a:t>Connected to classroom context and aim to directly impact practice</a:t>
            </a:r>
            <a:endParaRPr sz="1800">
              <a:solidFill>
                <a:srgbClr val="211D1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11D1E"/>
                </a:solidFill>
              </a:rPr>
              <a:t>Address teachers’ shared instructional problems; an answer helps the field understand</a:t>
            </a:r>
            <a:r>
              <a:rPr i="1" lang="en-US" sz="1800">
                <a:solidFill>
                  <a:srgbClr val="211D1E"/>
                </a:solidFill>
              </a:rPr>
              <a:t> </a:t>
            </a:r>
            <a:r>
              <a:rPr b="1" i="1" lang="en-US" sz="1800">
                <a:solidFill>
                  <a:srgbClr val="211D1E"/>
                </a:solidFill>
              </a:rPr>
              <a:t>why </a:t>
            </a:r>
            <a:r>
              <a:rPr lang="en-US" sz="1800">
                <a:solidFill>
                  <a:srgbClr val="211D1E"/>
                </a:solidFill>
              </a:rPr>
              <a:t>and </a:t>
            </a:r>
            <a:r>
              <a:rPr b="1" i="1" lang="en-US" sz="1800">
                <a:solidFill>
                  <a:srgbClr val="211D1E"/>
                </a:solidFill>
              </a:rPr>
              <a:t>how </a:t>
            </a:r>
            <a:r>
              <a:rPr lang="en-US" sz="1800">
                <a:solidFill>
                  <a:srgbClr val="211D1E"/>
                </a:solidFill>
              </a:rPr>
              <a:t>the answer is a solution to the problem </a:t>
            </a:r>
            <a:endParaRPr sz="1800">
              <a:solidFill>
                <a:srgbClr val="211D1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11D1E"/>
                </a:solidFill>
              </a:rPr>
              <a:t>Be of sufficient scope to be relevant and significant beyond the local context</a:t>
            </a:r>
            <a:endParaRPr sz="1800">
              <a:solidFill>
                <a:srgbClr val="211D1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11D1E"/>
                </a:solidFill>
              </a:rPr>
              <a:t>Move from only finding answers to the problem to understanding </a:t>
            </a:r>
            <a:r>
              <a:rPr b="1" i="1" lang="en-US" sz="1800">
                <a:solidFill>
                  <a:srgbClr val="211D1E"/>
                </a:solidFill>
              </a:rPr>
              <a:t>how </a:t>
            </a:r>
            <a:r>
              <a:rPr lang="en-US" sz="1800">
                <a:solidFill>
                  <a:srgbClr val="211D1E"/>
                </a:solidFill>
              </a:rPr>
              <a:t>and </a:t>
            </a:r>
            <a:r>
              <a:rPr b="1" i="1" lang="en-US" sz="1800">
                <a:solidFill>
                  <a:srgbClr val="211D1E"/>
                </a:solidFill>
              </a:rPr>
              <a:t>why</a:t>
            </a:r>
            <a:r>
              <a:rPr lang="en-US" sz="1800">
                <a:solidFill>
                  <a:srgbClr val="211D1E"/>
                </a:solidFill>
              </a:rPr>
              <a:t> the answer is a solution to the instructional problem</a:t>
            </a:r>
            <a:endParaRPr sz="1800">
              <a:solidFill>
                <a:srgbClr val="211D1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11D1E"/>
                </a:solidFill>
              </a:rPr>
              <a:t>Must be clearly connected to prior research and situated it in the larger field of mathematics education research</a:t>
            </a:r>
            <a:endParaRPr sz="1800">
              <a:solidFill>
                <a:srgbClr val="211D1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11D1E"/>
                </a:solidFill>
              </a:rPr>
              <a:t>A clear and warranted question must be presented in such a way that it can be empirically investigated and such that the methods for investigation make sense and follow logically from the question.</a:t>
            </a:r>
            <a:endParaRPr sz="1800">
              <a:solidFill>
                <a:srgbClr val="211D1E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311700" y="6028533"/>
            <a:ext cx="7979400" cy="61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Theoretical Framing as Justifying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5" name="Google Shape;105;p18"/>
          <p:cNvSpPr txBox="1"/>
          <p:nvPr/>
        </p:nvSpPr>
        <p:spPr>
          <a:xfrm>
            <a:off x="1111750" y="669725"/>
            <a:ext cx="709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" name="Google Shape;106;p18"/>
          <p:cNvSpPr txBox="1"/>
          <p:nvPr/>
        </p:nvSpPr>
        <p:spPr>
          <a:xfrm>
            <a:off x="544950" y="68500"/>
            <a:ext cx="8054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" name="Google Shape;107;p18"/>
          <p:cNvSpPr txBox="1"/>
          <p:nvPr/>
        </p:nvSpPr>
        <p:spPr>
          <a:xfrm>
            <a:off x="458550" y="798025"/>
            <a:ext cx="8226900" cy="8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11D1E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" name="Google Shape;108;p18"/>
          <p:cNvSpPr txBox="1"/>
          <p:nvPr/>
        </p:nvSpPr>
        <p:spPr>
          <a:xfrm>
            <a:off x="717700" y="1209450"/>
            <a:ext cx="788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871450" y="239825"/>
            <a:ext cx="7573800" cy="54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11D1E"/>
                </a:solidFill>
              </a:rPr>
              <a:t>Maxwell (2005) referred to a theoretical framework as a “coat closet” that provides “places to ‘hang’ data, showing their relationship to other data,” </a:t>
            </a:r>
            <a:endParaRPr sz="1800">
              <a:solidFill>
                <a:srgbClr val="211D1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11D1E"/>
                </a:solidFill>
              </a:rPr>
              <a:t>Lester (2005) referred to a framework as a “scaffold” (p. 458), and others have called it a “blueprint” (Grant &amp; Osanloo, 2014). Eisenhart (1991) </a:t>
            </a:r>
            <a:endParaRPr sz="1800">
              <a:solidFill>
                <a:srgbClr val="211D1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11D1E"/>
                </a:solidFill>
              </a:rPr>
              <a:t>A theoretical framework for a study is constructed through and for justification. It is constructed </a:t>
            </a:r>
            <a:r>
              <a:rPr i="1" lang="en-US" sz="1800">
                <a:solidFill>
                  <a:srgbClr val="211D1E"/>
                </a:solidFill>
              </a:rPr>
              <a:t>through </a:t>
            </a:r>
            <a:r>
              <a:rPr lang="en-US" sz="1800">
                <a:solidFill>
                  <a:srgbClr val="211D1E"/>
                </a:solidFill>
              </a:rPr>
              <a:t>justification when researchers ask themselves a series of questions as they conceptualize and conduct their studies: </a:t>
            </a:r>
            <a:r>
              <a:rPr b="1" lang="en-US" sz="1800">
                <a:solidFill>
                  <a:srgbClr val="211D1E"/>
                </a:solidFill>
              </a:rPr>
              <a:t>Why is this topic an important thing to study? What do I expect to find? What do I think the answers to my research questions will be? Why do I expect those findings?</a:t>
            </a:r>
            <a:r>
              <a:rPr lang="en-US" sz="1800">
                <a:solidFill>
                  <a:srgbClr val="211D1E"/>
                </a:solidFill>
              </a:rPr>
              <a:t> </a:t>
            </a:r>
            <a:endParaRPr sz="1800">
              <a:solidFill>
                <a:srgbClr val="211D1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11D1E"/>
                </a:solidFill>
              </a:rPr>
              <a:t>At minimum, the theoretical frame­work must support three kinds of justifications in the report: </a:t>
            </a:r>
            <a:r>
              <a:rPr b="1" lang="en-US" sz="1800">
                <a:solidFill>
                  <a:srgbClr val="211D1E"/>
                </a:solidFill>
              </a:rPr>
              <a:t>the </a:t>
            </a:r>
            <a:r>
              <a:rPr b="1" i="1" lang="en-US" sz="1800">
                <a:solidFill>
                  <a:srgbClr val="211D1E"/>
                </a:solidFill>
              </a:rPr>
              <a:t>why </a:t>
            </a:r>
            <a:r>
              <a:rPr lang="en-US" sz="1800">
                <a:solidFill>
                  <a:srgbClr val="211D1E"/>
                </a:solidFill>
              </a:rPr>
              <a:t>(the purpose of the study), </a:t>
            </a:r>
            <a:r>
              <a:rPr b="1" lang="en-US" sz="1800">
                <a:solidFill>
                  <a:srgbClr val="211D1E"/>
                </a:solidFill>
              </a:rPr>
              <a:t>the </a:t>
            </a:r>
            <a:r>
              <a:rPr b="1" i="1" lang="en-US" sz="1800">
                <a:solidFill>
                  <a:srgbClr val="211D1E"/>
                </a:solidFill>
              </a:rPr>
              <a:t>how </a:t>
            </a:r>
            <a:r>
              <a:rPr lang="en-US" sz="1800">
                <a:solidFill>
                  <a:srgbClr val="211D1E"/>
                </a:solidFill>
              </a:rPr>
              <a:t>(the methodology of the study), and </a:t>
            </a:r>
            <a:r>
              <a:rPr b="1" lang="en-US" sz="1800">
                <a:solidFill>
                  <a:srgbClr val="211D1E"/>
                </a:solidFill>
              </a:rPr>
              <a:t>the </a:t>
            </a:r>
            <a:r>
              <a:rPr b="1" i="1" lang="en-US" sz="1800">
                <a:solidFill>
                  <a:srgbClr val="211D1E"/>
                </a:solidFill>
              </a:rPr>
              <a:t>what </a:t>
            </a:r>
            <a:r>
              <a:rPr lang="en-US" sz="1800">
                <a:solidFill>
                  <a:srgbClr val="211D1E"/>
                </a:solidFill>
              </a:rPr>
              <a:t>(the discussion of the study’s findings and their implications).</a:t>
            </a:r>
            <a:endParaRPr sz="1800">
              <a:solidFill>
                <a:srgbClr val="211D1E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/>
          <p:nvPr>
            <p:ph idx="1" type="body"/>
          </p:nvPr>
        </p:nvSpPr>
        <p:spPr>
          <a:xfrm>
            <a:off x="343450" y="6017958"/>
            <a:ext cx="7979400" cy="61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Choosing and Justifying Robust Methods for Educational Research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1111750" y="669725"/>
            <a:ext cx="709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" name="Google Shape;117;p19"/>
          <p:cNvSpPr txBox="1"/>
          <p:nvPr/>
        </p:nvSpPr>
        <p:spPr>
          <a:xfrm>
            <a:off x="156850" y="206525"/>
            <a:ext cx="8054100" cy="8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6858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211D1E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" name="Google Shape;118;p19"/>
          <p:cNvSpPr txBox="1"/>
          <p:nvPr/>
        </p:nvSpPr>
        <p:spPr>
          <a:xfrm>
            <a:off x="458550" y="297575"/>
            <a:ext cx="8226900" cy="60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11D1E"/>
                </a:solidFill>
              </a:rPr>
              <a:t>Common meth­odological flaws in 2017 </a:t>
            </a:r>
            <a:r>
              <a:rPr i="1" lang="en-US" sz="1800">
                <a:solidFill>
                  <a:srgbClr val="211D1E"/>
                </a:solidFill>
              </a:rPr>
              <a:t>JRME </a:t>
            </a:r>
            <a:r>
              <a:rPr lang="en-US" sz="1800">
                <a:solidFill>
                  <a:srgbClr val="211D1E"/>
                </a:solidFill>
              </a:rPr>
              <a:t>submissions was a lack of justification for the methods</a:t>
            </a:r>
            <a:endParaRPr sz="1800">
              <a:solidFill>
                <a:srgbClr val="211D1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11D1E"/>
                </a:solidFill>
              </a:rPr>
              <a:t>Concerns about justifying methodological choices can be attributed, somewhat to a lack of </a:t>
            </a:r>
            <a:r>
              <a:rPr b="1" lang="en-US" sz="1800">
                <a:solidFill>
                  <a:srgbClr val="211D1E"/>
                </a:solidFill>
              </a:rPr>
              <a:t>alignment among the research questions, the theory, and the methods.</a:t>
            </a:r>
            <a:endParaRPr b="1" sz="1800">
              <a:solidFill>
                <a:srgbClr val="211D1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11D1E"/>
                </a:solidFill>
              </a:rPr>
              <a:t>Initial selection and description of research methods throughout</a:t>
            </a:r>
            <a:endParaRPr sz="1800">
              <a:solidFill>
                <a:srgbClr val="211D1E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11D1E"/>
              </a:buClr>
              <a:buSzPts val="1800"/>
              <a:buAutoNum type="alphaLcParenBoth"/>
            </a:pPr>
            <a:r>
              <a:rPr lang="en-US" sz="1800">
                <a:solidFill>
                  <a:srgbClr val="211D1E"/>
                </a:solidFill>
              </a:rPr>
              <a:t>the research questions are </a:t>
            </a:r>
            <a:r>
              <a:rPr b="1" lang="en-US" sz="1800">
                <a:solidFill>
                  <a:srgbClr val="211D1E"/>
                </a:solidFill>
              </a:rPr>
              <a:t>specified as precisely</a:t>
            </a:r>
            <a:r>
              <a:rPr lang="en-US" sz="1800">
                <a:solidFill>
                  <a:srgbClr val="211D1E"/>
                </a:solidFill>
              </a:rPr>
              <a:t> as possible</a:t>
            </a:r>
            <a:endParaRPr sz="1800">
              <a:solidFill>
                <a:srgbClr val="211D1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11D1E"/>
                </a:solidFill>
              </a:rPr>
              <a:t>(b) </a:t>
            </a:r>
            <a:r>
              <a:rPr b="1" lang="en-US" sz="1800">
                <a:solidFill>
                  <a:srgbClr val="211D1E"/>
                </a:solidFill>
              </a:rPr>
              <a:t>formulating predic­tions or hypotheses</a:t>
            </a:r>
            <a:r>
              <a:rPr lang="en-US" sz="1800">
                <a:solidFill>
                  <a:srgbClr val="211D1E"/>
                </a:solidFill>
              </a:rPr>
              <a:t> based on previous theoretical development, empirical research, and personal experiences</a:t>
            </a:r>
            <a:endParaRPr sz="1800">
              <a:solidFill>
                <a:srgbClr val="211D1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11D1E"/>
                </a:solidFill>
              </a:rPr>
              <a:t>(c) </a:t>
            </a:r>
            <a:r>
              <a:rPr b="1" lang="en-US" sz="1800">
                <a:solidFill>
                  <a:srgbClr val="211D1E"/>
                </a:solidFill>
              </a:rPr>
              <a:t>imagining the kinds of data</a:t>
            </a:r>
            <a:r>
              <a:rPr lang="en-US" sz="1800">
                <a:solidFill>
                  <a:srgbClr val="211D1E"/>
                </a:solidFill>
              </a:rPr>
              <a:t> that will be needed to test these hypotheses </a:t>
            </a:r>
            <a:endParaRPr sz="1800">
              <a:solidFill>
                <a:srgbClr val="211D1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11D1E"/>
                </a:solidFill>
              </a:rPr>
              <a:t>(d) d</a:t>
            </a:r>
            <a:r>
              <a:rPr b="1" lang="en-US" sz="1800">
                <a:solidFill>
                  <a:srgbClr val="211D1E"/>
                </a:solidFill>
              </a:rPr>
              <a:t>etermining the best ways to gather these kinds of data and analyze them, c</a:t>
            </a:r>
            <a:r>
              <a:rPr lang="en-US" sz="1800">
                <a:solidFill>
                  <a:srgbClr val="211D1E"/>
                </a:solidFill>
              </a:rPr>
              <a:t>an also include imagining alternative explanations for the data—alternatives to the initial hypoth­eses.</a:t>
            </a:r>
            <a:endParaRPr sz="1800">
              <a:solidFill>
                <a:srgbClr val="211D1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11D1E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/>
          <p:nvPr>
            <p:ph idx="1" type="body"/>
          </p:nvPr>
        </p:nvSpPr>
        <p:spPr>
          <a:xfrm>
            <a:off x="4644675" y="667900"/>
            <a:ext cx="4166400" cy="54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/>
              <a:t>General Texts:</a:t>
            </a:r>
            <a:endParaRPr sz="27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700"/>
              <a:t>Bhattacharya (2017)</a:t>
            </a:r>
            <a:endParaRPr sz="27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700"/>
              <a:t>Crotty (1998)</a:t>
            </a:r>
            <a:endParaRPr sz="27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700"/>
              <a:t>Luttrell (2010)</a:t>
            </a:r>
            <a:endParaRPr sz="270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700"/>
              <a:t>Patton (2014)</a:t>
            </a:r>
            <a:endParaRPr sz="2700"/>
          </a:p>
        </p:txBody>
      </p:sp>
      <p:sp>
        <p:nvSpPr>
          <p:cNvPr id="125" name="Google Shape;125;p20"/>
          <p:cNvSpPr txBox="1"/>
          <p:nvPr>
            <p:ph type="title"/>
          </p:nvPr>
        </p:nvSpPr>
        <p:spPr>
          <a:xfrm>
            <a:off x="311725" y="667900"/>
            <a:ext cx="3706500" cy="334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Qualitative Methodology - An Overview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1" name="Google Shape;131;p21"/>
          <p:cNvGraphicFramePr/>
          <p:nvPr/>
        </p:nvGraphicFramePr>
        <p:xfrm>
          <a:off x="555600" y="83543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{141368D5-AC31-4C75-B47F-1940DCAF5EA8}</a:tableStyleId>
              </a:tblPr>
              <a:tblGrid>
                <a:gridCol w="2677600"/>
                <a:gridCol w="2677600"/>
                <a:gridCol w="2677600"/>
              </a:tblGrid>
              <a:tr h="581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/>
                        <a:t>Method</a:t>
                      </a:r>
                      <a:endParaRPr b="1" sz="17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/>
                        <a:t>Foundational Texts</a:t>
                      </a:r>
                      <a:endParaRPr b="1" sz="17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/>
                        <a:t>Math Ed </a:t>
                      </a:r>
                      <a:r>
                        <a:rPr b="1" lang="en-US" sz="1700"/>
                        <a:t>Examples</a:t>
                      </a:r>
                      <a:endParaRPr b="1" sz="1700"/>
                    </a:p>
                  </a:txBody>
                  <a:tcPr marT="91425" marB="91425" marR="91425" marL="91425"/>
                </a:tc>
              </a:tr>
              <a:tr h="1252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Case Study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Merriam (1998)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Stake (1995)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Yin (2003)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Roboto"/>
                          <a:ea typeface="Roboto"/>
                          <a:cs typeface="Roboto"/>
                          <a:sym typeface="Roboto"/>
                        </a:rPr>
                        <a:t>Leyva et al. (2021)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1208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Narrative Inquiry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Clandinin (2007)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Polkinghorne (1995)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Kim (2015)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Riessman (2008)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Larnell (2016)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08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Ethnography</a:t>
                      </a:r>
                      <a:br>
                        <a:rPr lang="en-US"/>
                      </a:br>
                      <a:br>
                        <a:rPr lang="en-US"/>
                      </a:br>
                      <a:r>
                        <a:rPr lang="en-US"/>
                        <a:t>Critical Ethnography</a:t>
                      </a:r>
                      <a:br>
                        <a:rPr lang="en-US"/>
                      </a:br>
                      <a:br>
                        <a:rPr lang="en-US"/>
                      </a:br>
                      <a:r>
                        <a:rPr lang="en-US"/>
                        <a:t>Autoethnography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Lecompte &amp; Preissle (1993)</a:t>
                      </a:r>
                      <a:br>
                        <a:rPr lang="en-US"/>
                      </a:b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Wolcott (2008)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/>
                      </a:br>
                      <a:r>
                        <a:rPr lang="en-US"/>
                        <a:t>Carspecken (2013)</a:t>
                      </a:r>
                      <a:br>
                        <a:rPr lang="en-US"/>
                      </a:br>
                      <a:br>
                        <a:rPr lang="en-US"/>
                      </a:br>
                      <a:r>
                        <a:rPr lang="en-US"/>
                        <a:t>Thomas (1993)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Roboto"/>
                          <a:ea typeface="Roboto"/>
                          <a:cs typeface="Roboto"/>
                          <a:sym typeface="Roboto"/>
                        </a:rPr>
                        <a:t>Eisenhart (1988)</a:t>
                      </a:r>
                      <a:br>
                        <a:rPr lang="en-US">
                          <a:latin typeface="Roboto"/>
                          <a:ea typeface="Roboto"/>
                          <a:cs typeface="Roboto"/>
                          <a:sym typeface="Roboto"/>
                        </a:rPr>
                      </a:br>
                      <a:br>
                        <a:rPr lang="en-US">
                          <a:latin typeface="Roboto"/>
                          <a:ea typeface="Roboto"/>
                          <a:cs typeface="Roboto"/>
                          <a:sym typeface="Roboto"/>
                        </a:rPr>
                      </a:br>
                      <a:r>
                        <a:rPr lang="en-US">
                          <a:latin typeface="Roboto"/>
                          <a:ea typeface="Roboto"/>
                          <a:cs typeface="Roboto"/>
                          <a:sym typeface="Roboto"/>
                        </a:rPr>
                        <a:t>McCloskey et al. (2019)</a:t>
                      </a:r>
                      <a:br>
                        <a:rPr lang="en-US">
                          <a:latin typeface="Roboto"/>
                          <a:ea typeface="Roboto"/>
                          <a:cs typeface="Roboto"/>
                          <a:sym typeface="Roboto"/>
                        </a:rPr>
                      </a:br>
                      <a:r>
                        <a:rPr lang="en-US">
                          <a:latin typeface="Roboto"/>
                          <a:ea typeface="Roboto"/>
                          <a:cs typeface="Roboto"/>
                          <a:sym typeface="Roboto"/>
                        </a:rPr>
                        <a:t>  </a:t>
                      </a:r>
                      <a:br>
                        <a:rPr lang="en-US">
                          <a:latin typeface="Roboto"/>
                          <a:ea typeface="Roboto"/>
                          <a:cs typeface="Roboto"/>
                          <a:sym typeface="Roboto"/>
                        </a:rPr>
                      </a:br>
                      <a:r>
                        <a:rPr lang="en-US">
                          <a:latin typeface="Roboto"/>
                          <a:ea typeface="Roboto"/>
                          <a:cs typeface="Roboto"/>
                          <a:sym typeface="Roboto"/>
                        </a:rPr>
                        <a:t>Shah (2017)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7" name="Google Shape;137;p22"/>
          <p:cNvGraphicFramePr/>
          <p:nvPr/>
        </p:nvGraphicFramePr>
        <p:xfrm>
          <a:off x="555600" y="125903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{141368D5-AC31-4C75-B47F-1940DCAF5EA8}</a:tableStyleId>
              </a:tblPr>
              <a:tblGrid>
                <a:gridCol w="2677600"/>
                <a:gridCol w="2677600"/>
                <a:gridCol w="2677600"/>
              </a:tblGrid>
              <a:tr h="581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/>
                        <a:t>Method</a:t>
                      </a:r>
                      <a:endParaRPr b="1" sz="1700"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/>
                        <a:t>Foundational Texts</a:t>
                      </a:r>
                      <a:endParaRPr b="1" sz="1700"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/>
                        <a:t>Math Ed Examples</a:t>
                      </a:r>
                      <a:endParaRPr b="1" sz="1700"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52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Phenomenology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Van Manen (2016)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Von Harrmann (2013)</a:t>
                      </a:r>
                      <a:br>
                        <a:rPr lang="en-US"/>
                      </a:br>
                      <a:br>
                        <a:rPr lang="en-US"/>
                      </a:br>
                      <a:r>
                        <a:rPr lang="en-US"/>
                        <a:t>Rocio (2020)</a:t>
                      </a:r>
                      <a:br>
                        <a:rPr lang="en-US"/>
                      </a:br>
                      <a:br>
                        <a:rPr lang="en-US"/>
                      </a:br>
                      <a:r>
                        <a:rPr lang="en-US"/>
                        <a:t>Vagle (2014)</a:t>
                      </a:r>
                      <a:br>
                        <a:rPr lang="en-US"/>
                      </a:br>
                      <a:br>
                        <a:rPr lang="en-US"/>
                      </a:br>
                      <a:r>
                        <a:rPr lang="en-US"/>
                        <a:t>Peoples (2020)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Valentine &amp; Bolyard (2019)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1252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Grounded Theory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Charmaz (2006)  </a:t>
                      </a:r>
                      <a:br>
                        <a:rPr lang="en-US"/>
                      </a:br>
                      <a:br>
                        <a:rPr lang="en-US"/>
                      </a:br>
                      <a:r>
                        <a:rPr lang="en-US"/>
                        <a:t>Strauss &amp; Corbin (2008)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Roboto"/>
                          <a:ea typeface="Roboto"/>
                          <a:cs typeface="Roboto"/>
                          <a:sym typeface="Roboto"/>
                        </a:rPr>
                        <a:t>Abdulhamid &amp; Venkat, 2018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52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Basic Qualitative Research Design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Kahlke (2014)</a:t>
                      </a:r>
                      <a:br>
                        <a:rPr lang="en-US"/>
                      </a:br>
                      <a:br>
                        <a:rPr lang="en-US"/>
                      </a:br>
                      <a:r>
                        <a:rPr lang="en-US"/>
                        <a:t>Merriam &amp; Tisdale (2016)</a:t>
                      </a:r>
                      <a:br>
                        <a:rPr lang="en-US"/>
                      </a:br>
                      <a:br>
                        <a:rPr lang="en-US"/>
                      </a:b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Roboto"/>
                          <a:ea typeface="Roboto"/>
                          <a:cs typeface="Roboto"/>
                          <a:sym typeface="Roboto"/>
                        </a:rPr>
                        <a:t>Johnson et al. (2011)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